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6" r:id="rId9"/>
    <p:sldId id="261" r:id="rId10"/>
    <p:sldId id="262" r:id="rId11"/>
    <p:sldId id="263" r:id="rId12"/>
    <p:sldId id="264" r:id="rId13"/>
    <p:sldId id="265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1e46103c3b209a85#tid=690876e07025800008f0b68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1df757f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3567558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82eb8db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ad632b8c4?vop=1&amp;pid=582eb8db7&amp;color=0,0,0&amp;vtp=1&amp;bt=1&amp;bbb=1&amp;hb=1"/>
          <p:cNvSpPr/>
          <p:nvPr/>
        </p:nvSpPr>
        <p:spPr>
          <a:xfrm>
            <a:off x="832104" y="1078992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tricks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（perform）,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whatever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4_AN.8_1#ad632b8c4.blank?vop=1&amp;pid=582eb8db7&amp;color=0,0,0&amp;vpa=3&amp;vtp=1&amp;bbb=1"/>
          <p:cNvSpPr/>
          <p:nvPr/>
        </p:nvSpPr>
        <p:spPr>
          <a:xfrm>
            <a:off x="6654260" y="1035812"/>
            <a:ext cx="11953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performing</a:t>
            </a:r>
            <a:endParaRPr lang="en-US" altLang="zh-CN" dirty="0"/>
          </a:p>
        </p:txBody>
      </p:sp>
      <p:sp>
        <p:nvSpPr>
          <p:cNvPr id="4" name="QB_4_AS.9_1#ad632b8c4?vop=1&amp;pid=582eb8db7&amp;color=0,0,0&amp;vtp=1&amp;bbb=1&amp;hb=1"/>
          <p:cNvSpPr/>
          <p:nvPr/>
        </p:nvSpPr>
        <p:spPr>
          <a:xfrm>
            <a:off x="832104" y="190519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这位演员常在表演前就计划好前两个技巧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然后随心所欲地发挥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。before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是介词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其后应接动名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词作宾语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performing。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9a89bc9bc?pid=582eb8db7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0497312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fee89885.fixed?pid=aa5058299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语法攻略15</a:t>
            </a:r>
            <a:endParaRPr lang="en-US" altLang="zh-CN" sz="5400" dirty="0"/>
          </a:p>
        </p:txBody>
      </p:sp>
      <p:sp>
        <p:nvSpPr>
          <p:cNvPr id="3" name="C_2_BD#cfee89885.fixed?pid=aa5058299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基础夯实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——动词不定式作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宾语与动名词作宾语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7277634f2?pid=31df757f1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5840" y="1080000"/>
            <a:ext cx="10186416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4_BD#7277634f2?pid=31df757f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8408" y="2204204"/>
            <a:ext cx="10232136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bd89529b7?pid=e35675587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在英语语法中，动词不定式和动名词作动词的宾语时，一般情况下语义和侧重点会有所不同。</a:t>
            </a:r>
            <a:endParaRPr lang="en-US" altLang="zh-CN" sz="1800" dirty="0"/>
          </a:p>
        </p:txBody>
      </p:sp>
      <p:sp>
        <p:nvSpPr>
          <p:cNvPr id="3" name="C_4_BD#b4b51e0f1?pid=e35675587&amp;color=0,0,0&amp;vtp=1&amp;bbb=1"/>
          <p:cNvSpPr/>
          <p:nvPr/>
        </p:nvSpPr>
        <p:spPr>
          <a:xfrm>
            <a:off x="832104" y="1443990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基本用法</a:t>
            </a:r>
            <a:endParaRPr lang="en-US" altLang="zh-CN" sz="2200" dirty="0"/>
          </a:p>
        </p:txBody>
      </p:sp>
      <p:graphicFrame>
        <p:nvGraphicFramePr>
          <p:cNvPr id="5" name="P_5_BD#c8f64ec6f?colgroup=6,50&amp;pid=b4b51e0f1&amp;color=0,0,0&amp;vtp=1&amp;bbb=1&amp;hb=1"/>
          <p:cNvGraphicFramePr>
            <a:graphicFrameLocks noGrp="1"/>
          </p:cNvGraphicFramePr>
          <p:nvPr/>
        </p:nvGraphicFramePr>
        <p:xfrm>
          <a:off x="832104" y="1913890"/>
          <a:ext cx="10506456" cy="1297432"/>
        </p:xfrm>
        <a:graphic>
          <a:graphicData uri="http://schemas.openxmlformats.org/drawingml/2006/table">
            <a:tbl>
              <a:tblPr/>
              <a:tblGrid>
                <a:gridCol w="1243584"/>
                <a:gridCol w="9262872"/>
              </a:tblGrid>
              <a:tr h="64871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动词不定式作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通常表示具体的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一次性的或尚未发生的动作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cup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coffee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afternoon.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我今天下午想喝杯咖啡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71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动名词作宾语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常表示抽象的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习惯性的或已发生的动作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reading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books.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我喜欢读书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5_BD#c8f64ec6f.table_image?tii=1&amp;pid=b4b51e0f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9724" y="2257520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5_BD#c8f64ec6f.table_image?tii=2&amp;pid=b4b51e0f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9724" y="2906236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C_4_BD#04388a3d3?pid=e35675587&amp;color=0,0,0&amp;vtp=1&amp;bbb=1"/>
          <p:cNvSpPr/>
          <p:nvPr/>
        </p:nvSpPr>
        <p:spPr>
          <a:xfrm>
            <a:off x="832104" y="3348990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常用搭配</a:t>
            </a:r>
            <a:endParaRPr lang="en-US" altLang="zh-CN" sz="2200" dirty="0"/>
          </a:p>
        </p:txBody>
      </p:sp>
      <p:graphicFrame>
        <p:nvGraphicFramePr>
          <p:cNvPr id="9" name="P_5_BD#801ed71bd?colgroup=9,47&amp;pid=04388a3d3&amp;color=0,0,0&amp;vtp=1&amp;bbb=1&amp;hb=1"/>
          <p:cNvGraphicFramePr>
            <a:graphicFrameLocks noGrp="1"/>
          </p:cNvGraphicFramePr>
          <p:nvPr/>
        </p:nvGraphicFramePr>
        <p:xfrm>
          <a:off x="832104" y="3818890"/>
          <a:ext cx="10506456" cy="1462152"/>
        </p:xfrm>
        <a:graphic>
          <a:graphicData uri="http://schemas.openxmlformats.org/drawingml/2006/table">
            <a:tbl>
              <a:tblPr/>
              <a:tblGrid>
                <a:gridCol w="1792224"/>
                <a:gridCol w="8714232"/>
              </a:tblGrid>
              <a:tr h="869760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常接动词不定式作宾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语的动词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afford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offer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aim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agree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arrange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ask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attempt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decide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bother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choose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dare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demand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desire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determine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expect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hope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fail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hesitate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learn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long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manage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plan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prepare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pretend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promise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refuse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tend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wait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wish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seek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392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常接动名词作宾语的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动词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短语）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enjoy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consider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keep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advise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appreciate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forbid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fancy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escape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avoid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risk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imagine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delay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suggest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1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practise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mind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miss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finish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give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forward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insist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801ed71bd?pid=04388a3d3&amp;color=0,0,0&amp;vtp=1&amp;bt=1&amp;bbb=1"/>
          <p:cNvSpPr/>
          <p:nvPr/>
        </p:nvSpPr>
        <p:spPr>
          <a:xfrm>
            <a:off x="832104" y="1080000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</a:t>
            </a:r>
            <a:r>
              <a:rPr lang="en-US" altLang="zh-CN" sz="1800" b="0" i="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有些动词既能接动词不定式作宾语，也能接动名词作宾语，但接不同形式时，表达的意义会不同。例如：</a:t>
            </a:r>
            <a:endParaRPr lang="en-US" altLang="zh-CN" sz="1800" spc="-100" dirty="0"/>
          </a:p>
        </p:txBody>
      </p:sp>
      <p:sp>
        <p:nvSpPr>
          <p:cNvPr id="3" name="P_5_BD#801ed71bd?pid=04388a3d3&amp;color=0,0,0&amp;vtp=1"/>
          <p:cNvSpPr/>
          <p:nvPr/>
        </p:nvSpPr>
        <p:spPr>
          <a:xfrm>
            <a:off x="1201992" y="1464302"/>
            <a:ext cx="10162016" cy="73533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sth记得去做某事（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未做）</a:t>
            </a:r>
            <a:endParaRPr lang="en-US" altLang="zh-CN" sz="1800" dirty="0"/>
          </a:p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sth记得做过某事（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已做）</a:t>
            </a:r>
            <a:endParaRPr lang="en-US" altLang="zh-CN" sz="1800" dirty="0"/>
          </a:p>
        </p:txBody>
      </p:sp>
      <p:sp>
        <p:nvSpPr>
          <p:cNvPr id="4" name="P_5_BD#801ed71bd?pid=04388a3d3&amp;color=0,0,0&amp;vtp=1"/>
          <p:cNvSpPr/>
          <p:nvPr/>
        </p:nvSpPr>
        <p:spPr>
          <a:xfrm>
            <a:off x="1201992" y="2235954"/>
            <a:ext cx="10162016" cy="73533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forget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sth忘记去做某事（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未做）</a:t>
            </a:r>
            <a:endParaRPr lang="en-US" altLang="zh-CN" sz="1800" dirty="0"/>
          </a:p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forget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sth忘记做过某事（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已做）</a:t>
            </a:r>
            <a:endParaRPr lang="en-US" altLang="zh-CN" sz="1800" dirty="0"/>
          </a:p>
        </p:txBody>
      </p:sp>
      <p:sp>
        <p:nvSpPr>
          <p:cNvPr id="5" name="P_5_BD#801ed71bd?pid=04388a3d3&amp;color=0,0,0&amp;vtp=1"/>
          <p:cNvSpPr/>
          <p:nvPr/>
        </p:nvSpPr>
        <p:spPr>
          <a:xfrm>
            <a:off x="1201992" y="3007606"/>
            <a:ext cx="10162016" cy="73533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regret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遗憾要做某事（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未做）</a:t>
            </a:r>
            <a:endParaRPr lang="en-US" altLang="zh-CN" sz="1800" dirty="0"/>
          </a:p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regret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后悔做过某事（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已做）</a:t>
            </a:r>
            <a:endParaRPr lang="en-US" altLang="zh-CN" sz="1800" dirty="0"/>
          </a:p>
        </p:txBody>
      </p:sp>
      <p:sp>
        <p:nvSpPr>
          <p:cNvPr id="6" name="P_5_BD#801ed71bd?pid=04388a3d3&amp;color=0,0,0&amp;vtp=1"/>
          <p:cNvSpPr/>
          <p:nvPr/>
        </p:nvSpPr>
        <p:spPr>
          <a:xfrm>
            <a:off x="1201992" y="3779258"/>
            <a:ext cx="10162016" cy="73533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努力做某事</a:t>
            </a:r>
            <a:endParaRPr lang="en-US" altLang="zh-CN" sz="1800" dirty="0"/>
          </a:p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尝试做某事</a:t>
            </a:r>
            <a:endParaRPr lang="en-US" altLang="zh-CN" sz="1800" dirty="0"/>
          </a:p>
        </p:txBody>
      </p:sp>
      <p:sp>
        <p:nvSpPr>
          <p:cNvPr id="10" name="SystemAddBraceShape"/>
          <p:cNvSpPr/>
          <p:nvPr/>
        </p:nvSpPr>
        <p:spPr>
          <a:xfrm>
            <a:off x="947992" y="1718302"/>
            <a:ext cx="76200" cy="346964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SystemAddBraceShape"/>
          <p:cNvSpPr/>
          <p:nvPr/>
        </p:nvSpPr>
        <p:spPr>
          <a:xfrm>
            <a:off x="947992" y="2489954"/>
            <a:ext cx="76200" cy="346964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SystemAddBraceShape"/>
          <p:cNvSpPr/>
          <p:nvPr/>
        </p:nvSpPr>
        <p:spPr>
          <a:xfrm>
            <a:off x="947992" y="3261606"/>
            <a:ext cx="76200" cy="346964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SystemAddBraceShape"/>
          <p:cNvSpPr/>
          <p:nvPr/>
        </p:nvSpPr>
        <p:spPr>
          <a:xfrm>
            <a:off x="947992" y="4033258"/>
            <a:ext cx="76200" cy="346964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801ed71bd?pid=04388a3d3&amp;color=0,0,0&amp;vtp=1"/>
          <p:cNvSpPr/>
          <p:nvPr/>
        </p:nvSpPr>
        <p:spPr>
          <a:xfrm>
            <a:off x="1201992" y="1080000"/>
            <a:ext cx="10162016" cy="77025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打算做某事</a:t>
            </a:r>
            <a:endParaRPr lang="en-US" altLang="zh-CN" sz="1800" dirty="0"/>
          </a:p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意味着做某事</a:t>
            </a:r>
            <a:endParaRPr lang="en-US" altLang="zh-CN" sz="1800" dirty="0"/>
          </a:p>
        </p:txBody>
      </p:sp>
      <p:sp>
        <p:nvSpPr>
          <p:cNvPr id="3" name="P_5_BD#801ed71bd?pid=04388a3d3&amp;color=0,0,0&amp;vtp=1"/>
          <p:cNvSpPr/>
          <p:nvPr/>
        </p:nvSpPr>
        <p:spPr>
          <a:xfrm>
            <a:off x="1201992" y="1903095"/>
            <a:ext cx="10162016" cy="77025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can't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不能帮助做某事</a:t>
            </a:r>
            <a:endParaRPr lang="en-US" altLang="zh-CN" sz="1800" dirty="0"/>
          </a:p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can't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情不自禁做某事</a:t>
            </a:r>
            <a:endParaRPr lang="en-US" altLang="zh-CN" sz="1800" dirty="0"/>
          </a:p>
        </p:txBody>
      </p:sp>
      <p:sp>
        <p:nvSpPr>
          <p:cNvPr id="5" name="SystemAddBraceShape"/>
          <p:cNvSpPr/>
          <p:nvPr/>
        </p:nvSpPr>
        <p:spPr>
          <a:xfrm>
            <a:off x="947992" y="1334000"/>
            <a:ext cx="76200" cy="39497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SystemAddBraceShape"/>
          <p:cNvSpPr/>
          <p:nvPr/>
        </p:nvSpPr>
        <p:spPr>
          <a:xfrm>
            <a:off x="947992" y="2157095"/>
            <a:ext cx="76200" cy="39497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0c3cc725?pid=e35675587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特殊情况</a:t>
            </a:r>
            <a:endParaRPr lang="en-US" altLang="zh-CN" sz="2200" dirty="0"/>
          </a:p>
        </p:txBody>
      </p:sp>
      <p:sp>
        <p:nvSpPr>
          <p:cNvPr id="3" name="P_5_BD#902fef1de?pid=c0c3cc725&amp;color=0,0,0&amp;vtp=1&amp;bbb=1"/>
          <p:cNvSpPr/>
          <p:nvPr/>
        </p:nvSpPr>
        <p:spPr>
          <a:xfrm>
            <a:off x="832104" y="1422400"/>
            <a:ext cx="10533888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1.“疑问词+不定式”结构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些动词后可接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“疑问词+不定式”结构作宾语，如know、wonder、learn、decide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solve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problem.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我不知道如何解决这个问题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2.it作形式宾语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当动词不定式作宾语，且后面有宾语补足语时，常用it作形式宾语，将真正的宾语（动词不定式）后置。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difficult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foreign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我们发现学好一门外语很难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4" name="P_5_BD#902fef1de?pid=c0c3cc725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232206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_BD#902fef1de?pid=c0c3cc725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545713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5c52154cd?pid=582eb8db7&amp;color=0,0,0&amp;vtp=1&amp;bt=1&amp;bb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在空白处填入括号内单词的正确形式。</a:t>
            </a:r>
            <a:endParaRPr lang="en-US" altLang="zh-CN" sz="1800" b="1" i="0">
              <a:solidFill>
                <a:srgbClr val="00A0A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[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全国一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2025]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hope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（present）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abstract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visual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context,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initiate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dialogues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minimalist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conceptual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expressionism.</a:t>
            </a:r>
            <a:endParaRPr lang="en-US" altLang="zh-CN" sz="1800" dirty="0"/>
          </a:p>
        </p:txBody>
      </p:sp>
      <p:sp>
        <p:nvSpPr>
          <p:cNvPr id="4" name="QB_4_AN.2_1#5c52154cd.blank?vop=1&amp;pid=582eb8db7&amp;color=0,0,0&amp;vpa=1&amp;vtp=1&amp;bbb=1"/>
          <p:cNvSpPr/>
          <p:nvPr/>
        </p:nvSpPr>
        <p:spPr>
          <a:xfrm>
            <a:off x="3507962" y="1489575"/>
            <a:ext cx="11191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present</a:t>
            </a:r>
            <a:endParaRPr lang="en-US" altLang="zh-CN" dirty="0"/>
          </a:p>
        </p:txBody>
      </p:sp>
      <p:sp>
        <p:nvSpPr>
          <p:cNvPr id="5" name="QB_4_AS.3_1#18f96af27?vop=1&amp;pid=582eb8db7&amp;color=0,0,0&amp;vtp=1&amp;bbb=1&amp;hb=1"/>
          <p:cNvSpPr/>
          <p:nvPr/>
        </p:nvSpPr>
        <p:spPr>
          <a:xfrm>
            <a:off x="832104" y="2324347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我们希望在视觉语境中呈现相当抽象的围棋游戏和人工智能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并与极简主义艺术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概念艺术和表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现主义展开对话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。hope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是固定搭配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希望做某事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present。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_1#00d50fec3?vop=1&amp;pid=582eb8db7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risk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（go）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possibly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go.</a:t>
            </a:r>
            <a:endParaRPr lang="en-US" altLang="zh-CN" sz="1800" dirty="0"/>
          </a:p>
        </p:txBody>
      </p:sp>
      <p:sp>
        <p:nvSpPr>
          <p:cNvPr id="3" name="QB_4_AN.5_1#00d50fec3.blank?vop=1&amp;pid=582eb8db7&amp;color=0,0,0&amp;vpa=2&amp;vtp=1&amp;bbb=1"/>
          <p:cNvSpPr/>
          <p:nvPr/>
        </p:nvSpPr>
        <p:spPr>
          <a:xfrm>
            <a:off x="3174460" y="1024382"/>
            <a:ext cx="6873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going</a:t>
            </a:r>
            <a:endParaRPr lang="en-US" altLang="zh-CN" dirty="0"/>
          </a:p>
        </p:txBody>
      </p:sp>
      <p:sp>
        <p:nvSpPr>
          <p:cNvPr id="4" name="QB_4_AS.6_1#00d50fec3?vop=1&amp;pid=582eb8db7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只有那些冒险走得太远的人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才有可能明白自己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能走多远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。risk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为固定搭配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冒险做某事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going。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1845</Words>
  <Application>WPS 演示</Application>
  <PresentationFormat>宽屏</PresentationFormat>
  <Paragraphs>86</Paragraphs>
  <Slides>11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。</cp:lastModifiedBy>
  <cp:revision>3</cp:revision>
  <dcterms:created xsi:type="dcterms:W3CDTF">2025-11-03T11:01:00Z</dcterms:created>
  <dcterms:modified xsi:type="dcterms:W3CDTF">2025-11-05T09:08:03Z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4C2714B364BC4D02BB7FFC41441340C7_12</vt:lpwstr>
  </property>
  <property fmtid="{D5CDD505-2E9C-101B-9397-08002B2CF9AE}" pid="3" name="KSOProductBuildVer">
    <vt:lpwstr>2052-12.1.0.22529</vt:lpwstr>
  </property>
</Properties>
</file>